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4368">
          <p15:clr>
            <a:srgbClr val="A4A3A4"/>
          </p15:clr>
        </p15:guide>
        <p15:guide id="3" orient="horz" pos="4032">
          <p15:clr>
            <a:srgbClr val="A4A3A4"/>
          </p15:clr>
        </p15:guide>
        <p15:guide id="4" orient="horz" pos="19776">
          <p15:clr>
            <a:srgbClr val="A4A3A4"/>
          </p15:clr>
        </p15:guide>
        <p15:guide id="5" pos="576">
          <p15:clr>
            <a:srgbClr val="A4A3A4"/>
          </p15:clr>
        </p15:guide>
        <p15:guide id="6" pos="27072">
          <p15:clr>
            <a:srgbClr val="A4A3A4"/>
          </p15:clr>
        </p15:guide>
        <p15:guide id="7" pos="9120">
          <p15:clr>
            <a:srgbClr val="A4A3A4"/>
          </p15:clr>
        </p15:guide>
        <p15:guide id="8" pos="9552">
          <p15:clr>
            <a:srgbClr val="A4A3A4"/>
          </p15:clr>
        </p15:guide>
        <p15:guide id="9" pos="18528">
          <p15:clr>
            <a:srgbClr val="A4A3A4"/>
          </p15:clr>
        </p15:guide>
        <p15:guide id="10" pos="18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61C8C"/>
    <a:srgbClr val="2E36DE"/>
    <a:srgbClr val="00254C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9" autoAdjust="0"/>
    <p:restoredTop sz="96291" autoAdjust="0"/>
  </p:normalViewPr>
  <p:slideViewPr>
    <p:cSldViewPr>
      <p:cViewPr>
        <p:scale>
          <a:sx n="40" d="100"/>
          <a:sy n="40" d="100"/>
        </p:scale>
        <p:origin x="-1056" y="-2336"/>
      </p:cViewPr>
      <p:guideLst>
        <p:guide orient="horz" pos="2880"/>
        <p:guide orient="horz" pos="4368"/>
        <p:guide orient="horz" pos="4032"/>
        <p:guide orient="horz" pos="19776"/>
        <p:guide pos="576"/>
        <p:guide pos="27072"/>
        <p:guide pos="9120"/>
        <p:guide pos="9552"/>
        <p:guide pos="18528"/>
        <p:guide pos="18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9CD5-F4FB-4B9E-AF7B-ABE93545236D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3B779-AB5F-4115-87C9-DB4B0E08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3B779-AB5F-4115-87C9-DB4B0E086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6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838" y="507491"/>
            <a:ext cx="10514962" cy="154990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31813500"/>
            <a:ext cx="43891200" cy="1104900"/>
          </a:xfrm>
          <a:prstGeom prst="rect">
            <a:avLst/>
          </a:prstGeom>
          <a:solidFill>
            <a:srgbClr val="161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931592" cy="251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2345"/>
            <a:ext cx="12236437" cy="18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3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206B1-AB8E-494B-8BD8-7383B150F073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7A7CF-1C02-4710-B4B1-8F90A5B1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7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anose="020B0604020202020204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tiff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tiff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구름 53"/>
          <p:cNvSpPr/>
          <p:nvPr/>
        </p:nvSpPr>
        <p:spPr>
          <a:xfrm>
            <a:off x="29260800" y="6125472"/>
            <a:ext cx="6248399" cy="416290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122889A-EC3D-2144-A7D1-F7B248294CF1}"/>
              </a:ext>
            </a:extLst>
          </p:cNvPr>
          <p:cNvSpPr/>
          <p:nvPr/>
        </p:nvSpPr>
        <p:spPr>
          <a:xfrm>
            <a:off x="14380587" y="21078168"/>
            <a:ext cx="15546798" cy="10466944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33DF05-4926-2045-A282-75553FF687A1}"/>
              </a:ext>
            </a:extLst>
          </p:cNvPr>
          <p:cNvSpPr/>
          <p:nvPr/>
        </p:nvSpPr>
        <p:spPr>
          <a:xfrm>
            <a:off x="244074" y="6571091"/>
            <a:ext cx="13665170" cy="7939589"/>
          </a:xfrm>
          <a:prstGeom prst="rect">
            <a:avLst/>
          </a:prstGeom>
          <a:solidFill>
            <a:schemeClr val="bg1">
              <a:lumMod val="75000"/>
              <a:alpha val="247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009235" y="2435470"/>
            <a:ext cx="42080470" cy="2057400"/>
          </a:xfrm>
          <a:prstGeom prst="rect">
            <a:avLst/>
          </a:prstGeom>
        </p:spPr>
        <p:txBody>
          <a:bodyPr anchor="ctr"/>
          <a:lstStyle/>
          <a:p>
            <a:r>
              <a:rPr lang="en-US" sz="8800" i="1" dirty="0" err="1">
                <a:latin typeface="Arial Black"/>
                <a:cs typeface="Arial Black"/>
              </a:rPr>
              <a:t>FuzzCoin</a:t>
            </a:r>
            <a:r>
              <a:rPr lang="en-US" sz="8800" i="1" dirty="0">
                <a:latin typeface="Arial Black"/>
                <a:cs typeface="Arial Black"/>
              </a:rPr>
              <a:t>: Fuzzing as Proof-of-useful-Work for New Virtual Currency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33DF05-4926-2045-A282-75553FF687A1}"/>
              </a:ext>
            </a:extLst>
          </p:cNvPr>
          <p:cNvSpPr/>
          <p:nvPr/>
        </p:nvSpPr>
        <p:spPr>
          <a:xfrm>
            <a:off x="255466" y="14706600"/>
            <a:ext cx="13604680" cy="16916400"/>
          </a:xfrm>
          <a:prstGeom prst="rect">
            <a:avLst/>
          </a:prstGeom>
          <a:solidFill>
            <a:schemeClr val="bg1">
              <a:lumMod val="75000"/>
              <a:alpha val="247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220" y="4267200"/>
            <a:ext cx="35036760" cy="1447800"/>
          </a:xfrm>
          <a:prstGeom prst="rect">
            <a:avLst/>
          </a:prstGeom>
        </p:spPr>
        <p:txBody>
          <a:bodyPr anchor="ctr"/>
          <a:lstStyle>
            <a:lvl1pPr algn="ctr" defTabSz="4389120" rtl="0" eaLnBrk="1" latinLnBrk="0" hangingPunct="1">
              <a:spcBef>
                <a:spcPct val="0"/>
              </a:spcBef>
              <a:buNone/>
              <a:defRPr sz="21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AppleGothic" charset="-127"/>
                <a:ea typeface="AppleGothic" charset="-127"/>
                <a:cs typeface="AppleGothic" charset="-127"/>
              </a:rPr>
              <a:t>Daehee</a:t>
            </a:r>
            <a:r>
              <a:rPr lang="en-US" sz="5400" dirty="0">
                <a:latin typeface="AppleGothic" charset="-127"/>
                <a:ea typeface="AppleGothic" charset="-127"/>
                <a:cs typeface="AppleGothic" charset="-127"/>
              </a:rPr>
              <a:t> Jang, </a:t>
            </a:r>
            <a:r>
              <a:rPr lang="en-US" sz="5400" dirty="0" err="1">
                <a:latin typeface="AppleGothic" charset="-127"/>
                <a:ea typeface="AppleGothic" charset="-127"/>
                <a:cs typeface="AppleGothic" charset="-127"/>
              </a:rPr>
              <a:t>Insu</a:t>
            </a:r>
            <a:r>
              <a:rPr lang="en-US" sz="5400" dirty="0">
                <a:latin typeface="AppleGothic" charset="-127"/>
                <a:ea typeface="AppleGothic" charset="-127"/>
                <a:cs typeface="AppleGothic" charset="-127"/>
              </a:rPr>
              <a:t> Yun, Ammar Askar, </a:t>
            </a:r>
            <a:r>
              <a:rPr lang="en-US" sz="5400" dirty="0" err="1">
                <a:latin typeface="AppleGothic" charset="-127"/>
                <a:ea typeface="AppleGothic" charset="-127"/>
                <a:cs typeface="AppleGothic" charset="-127"/>
              </a:rPr>
              <a:t>Taesoo</a:t>
            </a:r>
            <a:r>
              <a:rPr lang="en-US" sz="5400" dirty="0">
                <a:latin typeface="AppleGothic" charset="-127"/>
                <a:ea typeface="AppleGothic" charset="-127"/>
                <a:cs typeface="AppleGothic" charset="-127"/>
              </a:rPr>
              <a:t> Kim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22889A-EC3D-2144-A7D1-F7B248294CF1}"/>
              </a:ext>
            </a:extLst>
          </p:cNvPr>
          <p:cNvSpPr/>
          <p:nvPr/>
        </p:nvSpPr>
        <p:spPr>
          <a:xfrm>
            <a:off x="30406370" y="21135315"/>
            <a:ext cx="12683335" cy="10409797"/>
          </a:xfrm>
          <a:prstGeom prst="rect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88AF9-B087-7B46-8509-549916FC561A}"/>
              </a:ext>
            </a:extLst>
          </p:cNvPr>
          <p:cNvSpPr txBox="1"/>
          <p:nvPr/>
        </p:nvSpPr>
        <p:spPr>
          <a:xfrm>
            <a:off x="385087" y="6678021"/>
            <a:ext cx="700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Bell MT" panose="02020503060305020303" pitchFamily="18" charset="0"/>
                <a:cs typeface="Times New Roman" panose="02020603050405020304" pitchFamily="18" charset="0"/>
              </a:rPr>
              <a:t>A. Motivation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60B0A-BA42-764D-B37C-6728A30DB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355432"/>
            <a:ext cx="6043281" cy="47430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10A79-0FB8-294D-B13C-09674B437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82" y="16355432"/>
            <a:ext cx="6400099" cy="47430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F76426-9693-E244-B24F-F8BF1549A4EE}"/>
              </a:ext>
            </a:extLst>
          </p:cNvPr>
          <p:cNvSpPr txBox="1"/>
          <p:nvPr/>
        </p:nvSpPr>
        <p:spPr>
          <a:xfrm>
            <a:off x="1811522" y="21135315"/>
            <a:ext cx="9498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ell MT" panose="02020503060305020303" pitchFamily="18" charset="0"/>
                <a:ea typeface="Calisto MT" charset="0"/>
                <a:cs typeface="Calisto MT" charset="0"/>
              </a:rPr>
              <a:t>Security bugs have economic benefits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732227-3B97-5B4A-A9F2-BE296ED2E646}"/>
              </a:ext>
            </a:extLst>
          </p:cNvPr>
          <p:cNvSpPr txBox="1"/>
          <p:nvPr/>
        </p:nvSpPr>
        <p:spPr>
          <a:xfrm>
            <a:off x="14089691" y="19235694"/>
            <a:ext cx="883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atin typeface="+mj-lt"/>
              </a:rPr>
              <a:t>Users (Fuzzing </a:t>
            </a:r>
            <a:r>
              <a:rPr lang="en-US" sz="6000" b="1" dirty="0">
                <a:latin typeface="+mj-lt"/>
              </a:rPr>
              <a:t>Pool)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98ED3-01E2-3C4E-B068-4534F9ABFAF1}"/>
              </a:ext>
            </a:extLst>
          </p:cNvPr>
          <p:cNvSpPr txBox="1"/>
          <p:nvPr/>
        </p:nvSpPr>
        <p:spPr>
          <a:xfrm>
            <a:off x="26848714" y="16841672"/>
            <a:ext cx="13948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Ecosystem Goal</a:t>
            </a:r>
          </a:p>
          <a:p>
            <a:pPr marL="1143000" indent="-1143000">
              <a:buAutoNum type="arabicPeriod"/>
            </a:pP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Put idle computing power to good use                               (e.g., Search for Extra Terrestrial Intelligence - SETI)</a:t>
            </a:r>
          </a:p>
          <a:p>
            <a:pPr marL="1143000" indent="-1143000">
              <a:buAutoNum type="arabicPeriod"/>
            </a:pP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Motivate people to participate on fuzzing project</a:t>
            </a:r>
          </a:p>
          <a:p>
            <a:pPr marL="1143000" indent="-1143000">
              <a:buAutoNum type="arabicPeriod"/>
            </a:pP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Achieve large-scale/scalable fuzzing infrastructure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BD6C66D-CFFB-E548-A428-B275B797EAED}"/>
              </a:ext>
            </a:extLst>
          </p:cNvPr>
          <p:cNvSpPr txBox="1"/>
          <p:nvPr/>
        </p:nvSpPr>
        <p:spPr>
          <a:xfrm>
            <a:off x="33282215" y="21595164"/>
            <a:ext cx="5975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Bell MT" panose="02020503060305020303" pitchFamily="18" charset="0"/>
                <a:cs typeface="Times New Roman" panose="02020603050405020304" pitchFamily="18" charset="0"/>
              </a:rPr>
              <a:t>E. Prototype</a:t>
            </a:r>
            <a:endParaRPr lang="en-US" sz="7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6" name="Picture 105" descr="A screenshot of a computer&#10;&#10;Description automatically generated">
            <a:extLst>
              <a:ext uri="{FF2B5EF4-FFF2-40B4-BE49-F238E27FC236}">
                <a16:creationId xmlns:a16="http://schemas.microsoft.com/office/drawing/2014/main" id="{BE2AF5C0-DEF5-B847-9E3A-6AA2792B3F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426" y="23607443"/>
            <a:ext cx="10679993" cy="5590616"/>
          </a:xfrm>
          <a:prstGeom prst="rect">
            <a:avLst/>
          </a:prstGeom>
        </p:spPr>
      </p:pic>
      <p:sp>
        <p:nvSpPr>
          <p:cNvPr id="110" name="Cross 109">
            <a:extLst>
              <a:ext uri="{FF2B5EF4-FFF2-40B4-BE49-F238E27FC236}">
                <a16:creationId xmlns:a16="http://schemas.microsoft.com/office/drawing/2014/main" id="{56ECA85F-E6E4-634E-8432-2A6C4E7B3C90}"/>
              </a:ext>
            </a:extLst>
          </p:cNvPr>
          <p:cNvSpPr/>
          <p:nvPr/>
        </p:nvSpPr>
        <p:spPr>
          <a:xfrm>
            <a:off x="6487018" y="22290159"/>
            <a:ext cx="675782" cy="646041"/>
          </a:xfrm>
          <a:prstGeom prst="plus">
            <a:avLst>
              <a:gd name="adj" fmla="val 4161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401" y="32080200"/>
            <a:ext cx="8156465" cy="6278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14765" y="32004000"/>
            <a:ext cx="7772400" cy="762000"/>
          </a:xfrm>
          <a:prstGeom prst="rect">
            <a:avLst/>
          </a:prstGeom>
          <a:solidFill>
            <a:srgbClr val="161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737800" y="32101466"/>
            <a:ext cx="990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NeueLT Std Med" pitchFamily="34" charset="0"/>
              </a:rPr>
              <a:t>2019 Georgia Institute of Technology</a:t>
            </a:r>
          </a:p>
        </p:txBody>
      </p:sp>
      <p:sp>
        <p:nvSpPr>
          <p:cNvPr id="98" name="Rectangular Callout 97">
            <a:extLst>
              <a:ext uri="{FF2B5EF4-FFF2-40B4-BE49-F238E27FC236}">
                <a16:creationId xmlns:a16="http://schemas.microsoft.com/office/drawing/2014/main" id="{9D088861-8799-A64E-926D-8A49EDF9029B}"/>
              </a:ext>
            </a:extLst>
          </p:cNvPr>
          <p:cNvSpPr/>
          <p:nvPr/>
        </p:nvSpPr>
        <p:spPr>
          <a:xfrm>
            <a:off x="33504965" y="12236885"/>
            <a:ext cx="9982200" cy="2884510"/>
          </a:xfrm>
          <a:prstGeom prst="wedgeRectCallout">
            <a:avLst>
              <a:gd name="adj1" fmla="val -49649"/>
              <a:gd name="adj2" fmla="val -1203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tlCol="0" anchor="ctr"/>
          <a:lstStyle/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Cheat Detection: Use Proof-of-Work, Policy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Deployment: Containerization technique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991EC7-FCE6-184A-80D6-C97581D457AB}"/>
              </a:ext>
            </a:extLst>
          </p:cNvPr>
          <p:cNvSpPr txBox="1"/>
          <p:nvPr/>
        </p:nvSpPr>
        <p:spPr>
          <a:xfrm>
            <a:off x="30484137" y="10116134"/>
            <a:ext cx="3437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Software Maintainer</a:t>
            </a:r>
            <a:endParaRPr lang="en-US" sz="6000" b="1" dirty="0">
              <a:latin typeface="+mj-lt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5553600" y="9080594"/>
            <a:ext cx="1199499" cy="17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009234" y="8606733"/>
            <a:ext cx="12040227" cy="5430213"/>
            <a:chOff x="906697" y="16581342"/>
            <a:chExt cx="13260641" cy="5959827"/>
          </a:xfrm>
        </p:grpSpPr>
        <p:pic>
          <p:nvPicPr>
            <p:cNvPr id="80" name="Picture 7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6652705-6B71-7B4D-A9E6-25CD3557E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360" y="16608482"/>
              <a:ext cx="5424978" cy="4186204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E82F07D-8A95-7B45-9374-8143B12A5BA7}"/>
                </a:ext>
              </a:extLst>
            </p:cNvPr>
            <p:cNvGrpSpPr/>
            <p:nvPr/>
          </p:nvGrpSpPr>
          <p:grpSpPr>
            <a:xfrm>
              <a:off x="1496635" y="16581342"/>
              <a:ext cx="6624538" cy="3980558"/>
              <a:chOff x="3704233" y="21310973"/>
              <a:chExt cx="5979063" cy="3517096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A851EE08-E61C-4748-BBD8-D0C4EF3F5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4233" y="21310973"/>
                <a:ext cx="5979063" cy="3517096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92D9F0D-D1F4-8B4E-98E4-A0E7068A8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5381" y="24297451"/>
                <a:ext cx="5422900" cy="406400"/>
              </a:xfrm>
              <a:prstGeom prst="rect">
                <a:avLst/>
              </a:prstGeom>
            </p:spPr>
          </p:pic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FF76426-9693-E244-B24F-F8BF1549A4EE}"/>
                </a:ext>
              </a:extLst>
            </p:cNvPr>
            <p:cNvSpPr txBox="1"/>
            <p:nvPr/>
          </p:nvSpPr>
          <p:spPr>
            <a:xfrm>
              <a:off x="906697" y="20818419"/>
              <a:ext cx="12603660" cy="1722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Bell MT" panose="02020503060305020303" pitchFamily="18" charset="0"/>
                  <a:ea typeface="Calisto MT" charset="0"/>
                  <a:cs typeface="Calisto MT" charset="0"/>
                </a:rPr>
                <a:t>Fuzzing requires massive computing power</a:t>
              </a:r>
            </a:p>
            <a:p>
              <a:r>
                <a:rPr lang="en-US" sz="4800" dirty="0">
                  <a:latin typeface="Bell MT" panose="02020503060305020303" pitchFamily="18" charset="0"/>
                  <a:ea typeface="Calisto MT" charset="0"/>
                  <a:cs typeface="Calisto MT" charset="0"/>
                </a:rPr>
                <a:t>(e.g., Google’s Cluster-Fuzz) 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0DD88AF9-B087-7B46-8509-549916FC561A}"/>
              </a:ext>
            </a:extLst>
          </p:cNvPr>
          <p:cNvSpPr txBox="1"/>
          <p:nvPr/>
        </p:nvSpPr>
        <p:spPr>
          <a:xfrm>
            <a:off x="553213" y="14784367"/>
            <a:ext cx="700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Bell MT" panose="02020503060305020303" pitchFamily="18" charset="0"/>
                <a:cs typeface="Times New Roman" panose="02020603050405020304" pitchFamily="18" charset="0"/>
              </a:rPr>
              <a:t>B. Idea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FF76426-9693-E244-B24F-F8BF1549A4EE}"/>
              </a:ext>
            </a:extLst>
          </p:cNvPr>
          <p:cNvSpPr txBox="1"/>
          <p:nvPr/>
        </p:nvSpPr>
        <p:spPr>
          <a:xfrm>
            <a:off x="1811522" y="27889200"/>
            <a:ext cx="9512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ell MT" panose="02020503060305020303" pitchFamily="18" charset="0"/>
                <a:ea typeface="Calisto MT" charset="0"/>
                <a:cs typeface="Calisto MT" charset="0"/>
              </a:rPr>
              <a:t>People have spare computing power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D88AF9-B087-7B46-8509-549916FC561A}"/>
              </a:ext>
            </a:extLst>
          </p:cNvPr>
          <p:cNvSpPr txBox="1"/>
          <p:nvPr/>
        </p:nvSpPr>
        <p:spPr>
          <a:xfrm>
            <a:off x="36339459" y="6441379"/>
            <a:ext cx="6963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Bell MT" panose="02020503060305020303" pitchFamily="18" charset="0"/>
                <a:cs typeface="Times New Roman" panose="02020603050405020304" pitchFamily="18" charset="0"/>
              </a:rPr>
              <a:t>C. Overview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697200" y="23462632"/>
            <a:ext cx="12826623" cy="6558297"/>
            <a:chOff x="14963162" y="9768248"/>
            <a:chExt cx="8484524" cy="4512885"/>
          </a:xfrm>
        </p:grpSpPr>
        <p:sp>
          <p:nvSpPr>
            <p:cNvPr id="74" name="모서리가 둥근 직사각형 6"/>
            <p:cNvSpPr/>
            <p:nvPr/>
          </p:nvSpPr>
          <p:spPr>
            <a:xfrm>
              <a:off x="21296156" y="12748168"/>
              <a:ext cx="2151530" cy="153296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Software Maintainer</a:t>
              </a:r>
            </a:p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(Server)</a:t>
              </a:r>
            </a:p>
          </p:txBody>
        </p:sp>
        <p:sp>
          <p:nvSpPr>
            <p:cNvPr id="75" name="모서리가 둥근 직사각형 7"/>
            <p:cNvSpPr/>
            <p:nvPr/>
          </p:nvSpPr>
          <p:spPr>
            <a:xfrm>
              <a:off x="14963162" y="12748168"/>
              <a:ext cx="2151530" cy="153296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User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모서리가 둥근 직사각형 8"/>
            <p:cNvSpPr/>
            <p:nvPr/>
          </p:nvSpPr>
          <p:spPr>
            <a:xfrm>
              <a:off x="18020574" y="9768248"/>
              <a:ext cx="2151530" cy="1532965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b="1" dirty="0" err="1">
                  <a:solidFill>
                    <a:schemeClr val="tx1"/>
                  </a:solidFill>
                </a:rPr>
                <a:t>FuzzCoin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 </a:t>
              </a:r>
              <a:endParaRPr lang="en-US" altLang="ko-KR" sz="8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800" b="1" dirty="0">
                  <a:solidFill>
                    <a:schemeClr val="tx1"/>
                  </a:solidFill>
                </a:rPr>
                <a:t>Main Server</a:t>
              </a:r>
              <a:endParaRPr lang="ko-KR" altLang="en-US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FFF76426-9693-E244-B24F-F8BF1549A4EE}"/>
              </a:ext>
            </a:extLst>
          </p:cNvPr>
          <p:cNvSpPr txBox="1"/>
          <p:nvPr/>
        </p:nvSpPr>
        <p:spPr>
          <a:xfrm>
            <a:off x="2553487" y="29512806"/>
            <a:ext cx="10963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i="1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Collaborative Fuzzing Ecosystem </a:t>
            </a:r>
          </a:p>
          <a:p>
            <a:r>
              <a:rPr lang="en-US" sz="6000" b="1" i="1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for General Public!</a:t>
            </a:r>
          </a:p>
        </p:txBody>
      </p:sp>
      <p:cxnSp>
        <p:nvCxnSpPr>
          <p:cNvPr id="16" name="Curved Connector 15"/>
          <p:cNvCxnSpPr>
            <a:endCxn id="42" idx="0"/>
          </p:cNvCxnSpPr>
          <p:nvPr/>
        </p:nvCxnSpPr>
        <p:spPr>
          <a:xfrm rot="10800000" flipV="1">
            <a:off x="18359152" y="8644776"/>
            <a:ext cx="12217496" cy="6453183"/>
          </a:xfrm>
          <a:prstGeom prst="curvedConnector2">
            <a:avLst/>
          </a:prstGeom>
          <a:ln w="25400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0539227" y="10626223"/>
            <a:ext cx="9748319" cy="5101567"/>
          </a:xfrm>
          <a:prstGeom prst="straightConnector1">
            <a:avLst/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45" idx="2"/>
          </p:cNvCxnSpPr>
          <p:nvPr/>
        </p:nvCxnSpPr>
        <p:spPr>
          <a:xfrm rot="5400000">
            <a:off x="24460555" y="9442810"/>
            <a:ext cx="5499265" cy="9985233"/>
          </a:xfrm>
          <a:prstGeom prst="curvedConnector2">
            <a:avLst/>
          </a:prstGeom>
          <a:ln w="2540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0DD88AF9-B087-7B46-8509-549916FC561A}"/>
              </a:ext>
            </a:extLst>
          </p:cNvPr>
          <p:cNvSpPr txBox="1"/>
          <p:nvPr/>
        </p:nvSpPr>
        <p:spPr>
          <a:xfrm>
            <a:off x="18304251" y="21592729"/>
            <a:ext cx="7006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Bell MT" panose="02020503060305020303" pitchFamily="18" charset="0"/>
                <a:cs typeface="Times New Roman" panose="02020603050405020304" pitchFamily="18" charset="0"/>
              </a:rPr>
              <a:t>D. Usage Model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FF76426-9693-E244-B24F-F8BF1549A4EE}"/>
              </a:ext>
            </a:extLst>
          </p:cNvPr>
          <p:cNvSpPr txBox="1"/>
          <p:nvPr/>
        </p:nvSpPr>
        <p:spPr>
          <a:xfrm>
            <a:off x="17885702" y="30433956"/>
            <a:ext cx="8536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ell MT" panose="02020503060305020303" pitchFamily="18" charset="0"/>
                <a:cs typeface="Calibri" panose="020F0502020204030204" pitchFamily="34" charset="0"/>
              </a:rPr>
              <a:t>Interaction between three parties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FF76426-9693-E244-B24F-F8BF1549A4EE}"/>
              </a:ext>
            </a:extLst>
          </p:cNvPr>
          <p:cNvSpPr txBox="1"/>
          <p:nvPr/>
        </p:nvSpPr>
        <p:spPr>
          <a:xfrm>
            <a:off x="30924919" y="29801937"/>
            <a:ext cx="115990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Bell MT" panose="02020503060305020303" pitchFamily="18" charset="0"/>
                <a:ea typeface="Calisto MT" charset="0"/>
                <a:cs typeface="Calisto MT" charset="0"/>
              </a:rPr>
              <a:t>Working prototype development in progress</a:t>
            </a:r>
          </a:p>
          <a:p>
            <a:pPr algn="ctr"/>
            <a:r>
              <a:rPr lang="en-US" sz="4800" dirty="0">
                <a:latin typeface="Bell MT" panose="02020503060305020303" pitchFamily="18" charset="0"/>
                <a:ea typeface="Calisto MT" charset="0"/>
                <a:cs typeface="Calisto MT" charset="0"/>
              </a:rPr>
              <a:t>(http://</a:t>
            </a:r>
            <a:r>
              <a:rPr lang="en-US" sz="4800" dirty="0" err="1">
                <a:latin typeface="Bell MT" panose="02020503060305020303" pitchFamily="18" charset="0"/>
                <a:ea typeface="Calisto MT" charset="0"/>
                <a:cs typeface="Calisto MT" charset="0"/>
              </a:rPr>
              <a:t>fuzzcoin.kr</a:t>
            </a:r>
            <a:r>
              <a:rPr lang="en-US" sz="4800" dirty="0">
                <a:latin typeface="Bell MT" panose="02020503060305020303" pitchFamily="18" charset="0"/>
                <a:ea typeface="Calisto MT" charset="0"/>
                <a:cs typeface="Calisto MT" charset="0"/>
              </a:rPr>
              <a:t>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25940" y="13606155"/>
            <a:ext cx="1219660" cy="121966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6374158" y="7162800"/>
            <a:ext cx="2619500" cy="2355045"/>
            <a:chOff x="22101060" y="9975965"/>
            <a:chExt cx="3359047" cy="27225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036727" y="9975965"/>
              <a:ext cx="2097391" cy="163946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696263F-CE92-0947-91BC-978E47E1C595}"/>
                </a:ext>
              </a:extLst>
            </p:cNvPr>
            <p:cNvSpPr txBox="1"/>
            <p:nvPr/>
          </p:nvSpPr>
          <p:spPr>
            <a:xfrm>
              <a:off x="22101060" y="11595542"/>
              <a:ext cx="3359047" cy="11030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① Deploy </a:t>
              </a:r>
              <a:br>
                <a:rPr lang="en-US" sz="2800" dirty="0">
                  <a:latin typeface="+mj-lt"/>
                </a:rPr>
              </a:br>
              <a:r>
                <a:rPr lang="en-US" sz="2800" dirty="0" err="1">
                  <a:latin typeface="+mj-lt"/>
                </a:rPr>
                <a:t>Fuzzer</a:t>
              </a:r>
              <a:r>
                <a:rPr lang="en-US" sz="2800" dirty="0">
                  <a:latin typeface="+mj-lt"/>
                </a:rPr>
                <a:t>-Container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77E13A95-015E-F748-8EF9-0F98BC37A097}"/>
              </a:ext>
            </a:extLst>
          </p:cNvPr>
          <p:cNvSpPr txBox="1"/>
          <p:nvPr/>
        </p:nvSpPr>
        <p:spPr>
          <a:xfrm>
            <a:off x="19898721" y="14655653"/>
            <a:ext cx="459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② Send Proof-of-Work, Bugs</a:t>
            </a:r>
          </a:p>
        </p:txBody>
      </p:sp>
      <p:pic>
        <p:nvPicPr>
          <p:cNvPr id="38" name="Graphic 37" descr="Bug">
            <a:extLst>
              <a:ext uri="{FF2B5EF4-FFF2-40B4-BE49-F238E27FC236}">
                <a16:creationId xmlns:a16="http://schemas.microsoft.com/office/drawing/2014/main" id="{D622846F-ED10-6048-92FB-E5E0E3BA87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93004" y="13560848"/>
            <a:ext cx="943099" cy="929949"/>
          </a:xfrm>
          <a:prstGeom prst="rect">
            <a:avLst/>
          </a:prstGeom>
        </p:spPr>
      </p:pic>
      <p:sp>
        <p:nvSpPr>
          <p:cNvPr id="99" name="Rectangular Callout 98">
            <a:extLst>
              <a:ext uri="{FF2B5EF4-FFF2-40B4-BE49-F238E27FC236}">
                <a16:creationId xmlns:a16="http://schemas.microsoft.com/office/drawing/2014/main" id="{5618D902-49A0-AE45-BB30-C49F92CCABAD}"/>
              </a:ext>
            </a:extLst>
          </p:cNvPr>
          <p:cNvSpPr/>
          <p:nvPr/>
        </p:nvSpPr>
        <p:spPr>
          <a:xfrm>
            <a:off x="14244960" y="7051859"/>
            <a:ext cx="8361459" cy="3349597"/>
          </a:xfrm>
          <a:prstGeom prst="wedgeRectCallout">
            <a:avLst>
              <a:gd name="adj1" fmla="val -12085"/>
              <a:gd name="adj2" fmla="val 1782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0" rtlCol="0" anchor="ctr"/>
          <a:lstStyle/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Proof-of-Work: Execution-hashing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Collaboration: Coverage-sharing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Scalability: Aiming at 100K Cores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F43D0A-FA0B-754D-8F73-23828A0FF281}"/>
              </a:ext>
            </a:extLst>
          </p:cNvPr>
          <p:cNvGrpSpPr/>
          <p:nvPr/>
        </p:nvGrpSpPr>
        <p:grpSpPr>
          <a:xfrm>
            <a:off x="28898243" y="13353716"/>
            <a:ext cx="2540649" cy="1668150"/>
            <a:chOff x="24108399" y="16254850"/>
            <a:chExt cx="4400948" cy="361738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6C7568B-F444-8D4B-977C-EF52BF017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9279" y="16254850"/>
              <a:ext cx="1138514" cy="218691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416576-53A2-1B49-A6B8-AD2C350D67F5}"/>
                </a:ext>
              </a:extLst>
            </p:cNvPr>
            <p:cNvSpPr txBox="1"/>
            <p:nvPr/>
          </p:nvSpPr>
          <p:spPr>
            <a:xfrm>
              <a:off x="24108399" y="18737635"/>
              <a:ext cx="4400948" cy="113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③ Reward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4565836" y="15019904"/>
            <a:ext cx="7075748" cy="4169650"/>
            <a:chOff x="14212960" y="15938516"/>
            <a:chExt cx="7075748" cy="4169650"/>
          </a:xfrm>
        </p:grpSpPr>
        <p:pic>
          <p:nvPicPr>
            <p:cNvPr id="32" name="Graphic 31" descr="User">
              <a:extLst>
                <a:ext uri="{FF2B5EF4-FFF2-40B4-BE49-F238E27FC236}">
                  <a16:creationId xmlns:a16="http://schemas.microsoft.com/office/drawing/2014/main" id="{38944929-3A2F-E249-A834-EA39F1D3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452619" y="16354419"/>
              <a:ext cx="1352415" cy="1171581"/>
            </a:xfrm>
            <a:prstGeom prst="rect">
              <a:avLst/>
            </a:prstGeom>
          </p:spPr>
        </p:pic>
        <p:pic>
          <p:nvPicPr>
            <p:cNvPr id="41" name="Graphic 40" descr="User">
              <a:extLst>
                <a:ext uri="{FF2B5EF4-FFF2-40B4-BE49-F238E27FC236}">
                  <a16:creationId xmlns:a16="http://schemas.microsoft.com/office/drawing/2014/main" id="{7DD1C994-1674-494A-98F0-102C3ACEA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6092237" y="16200691"/>
              <a:ext cx="1352415" cy="1171581"/>
            </a:xfrm>
            <a:prstGeom prst="rect">
              <a:avLst/>
            </a:prstGeom>
          </p:spPr>
        </p:pic>
        <p:pic>
          <p:nvPicPr>
            <p:cNvPr id="42" name="Graphic 41" descr="User">
              <a:extLst>
                <a:ext uri="{FF2B5EF4-FFF2-40B4-BE49-F238E27FC236}">
                  <a16:creationId xmlns:a16="http://schemas.microsoft.com/office/drawing/2014/main" id="{232476D4-613B-274A-854E-9122E921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330068" y="16016572"/>
              <a:ext cx="1352415" cy="1171581"/>
            </a:xfrm>
            <a:prstGeom prst="rect">
              <a:avLst/>
            </a:prstGeom>
          </p:spPr>
        </p:pic>
        <p:pic>
          <p:nvPicPr>
            <p:cNvPr id="101" name="Graphic 100" descr="Devil face with solid fill">
              <a:extLst>
                <a:ext uri="{FF2B5EF4-FFF2-40B4-BE49-F238E27FC236}">
                  <a16:creationId xmlns:a16="http://schemas.microsoft.com/office/drawing/2014/main" id="{0A99D99A-797B-C444-89EE-70CA705D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535725" y="16559393"/>
              <a:ext cx="1116294" cy="1116294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flipH="1">
              <a:off x="17420914" y="17656138"/>
              <a:ext cx="1366018" cy="2452028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flipH="1">
              <a:off x="14918711" y="17639363"/>
              <a:ext cx="1375363" cy="2468803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flipH="1">
              <a:off x="19927418" y="17639363"/>
              <a:ext cx="1361290" cy="2443542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9128827" y="18494058"/>
              <a:ext cx="640052" cy="625644"/>
            </a:xfrm>
            <a:prstGeom prst="rect">
              <a:avLst/>
            </a:prstGeom>
          </p:spPr>
        </p:pic>
        <p:cxnSp>
          <p:nvCxnSpPr>
            <p:cNvPr id="109" name="꺾인 연결선 108"/>
            <p:cNvCxnSpPr>
              <a:endCxn id="100" idx="0"/>
            </p:cNvCxnSpPr>
            <p:nvPr/>
          </p:nvCxnSpPr>
          <p:spPr>
            <a:xfrm rot="5400000">
              <a:off x="16548235" y="16083674"/>
              <a:ext cx="613846" cy="2497532"/>
            </a:xfrm>
            <a:prstGeom prst="bentConnector3">
              <a:avLst>
                <a:gd name="adj1" fmla="val 50000"/>
              </a:avLst>
            </a:prstGeom>
            <a:ln w="9525" cmpd="sng">
              <a:solidFill>
                <a:schemeClr val="tx1">
                  <a:lumMod val="95000"/>
                  <a:lumOff val="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110"/>
            <p:cNvCxnSpPr>
              <a:endCxn id="102" idx="0"/>
            </p:cNvCxnSpPr>
            <p:nvPr/>
          </p:nvCxnSpPr>
          <p:spPr>
            <a:xfrm rot="16200000" flipH="1">
              <a:off x="19049070" y="16080370"/>
              <a:ext cx="613846" cy="2504139"/>
            </a:xfrm>
            <a:prstGeom prst="bentConnector3">
              <a:avLst>
                <a:gd name="adj1" fmla="val 50000"/>
              </a:avLst>
            </a:prstGeom>
            <a:ln w="9525" cmpd="sng">
              <a:solidFill>
                <a:schemeClr val="tx1">
                  <a:lumMod val="95000"/>
                  <a:lumOff val="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endCxn id="96" idx="0"/>
            </p:cNvCxnSpPr>
            <p:nvPr/>
          </p:nvCxnSpPr>
          <p:spPr>
            <a:xfrm flipH="1">
              <a:off x="18103923" y="17025517"/>
              <a:ext cx="1" cy="630621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277"/>
            <p:cNvSpPr/>
            <p:nvPr/>
          </p:nvSpPr>
          <p:spPr>
            <a:xfrm>
              <a:off x="15526006" y="15938516"/>
              <a:ext cx="45677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endParaRPr lang="en" altLang="ko-KR" sz="4000" b="1" dirty="0">
                <a:solidFill>
                  <a:schemeClr val="dk1"/>
                </a:solidFill>
                <a:latin typeface="Bell MT" panose="02020503060305020303" pitchFamily="18" charset="0"/>
                <a:ea typeface="CMU Serif Roman" panose="02000603000000000000" pitchFamily="2" charset="0"/>
                <a:cs typeface="CMU Serif Roman" panose="02000603000000000000" pitchFamily="2" charset="0"/>
                <a:sym typeface="Trebuchet MS"/>
              </a:endParaRPr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538027" y="18494058"/>
              <a:ext cx="640052" cy="625644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7E13A95-015E-F748-8EF9-0F98BC37A097}"/>
                </a:ext>
              </a:extLst>
            </p:cNvPr>
            <p:cNvSpPr txBox="1"/>
            <p:nvPr/>
          </p:nvSpPr>
          <p:spPr>
            <a:xfrm>
              <a:off x="14212960" y="16020616"/>
              <a:ext cx="174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latin typeface="+mj-lt"/>
                </a:rPr>
                <a:t>Untrusted</a:t>
              </a:r>
              <a:endParaRPr lang="en-US" sz="2400" dirty="0">
                <a:latin typeface="+mj-lt"/>
              </a:endParaRPr>
            </a:p>
          </p:txBody>
        </p:sp>
      </p:grpSp>
      <p:pic>
        <p:nvPicPr>
          <p:cNvPr id="1028" name="Picture 4" descr="mage result for home computers bitcoi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29" y="23486801"/>
            <a:ext cx="6841304" cy="42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Notched Right Arrow 52"/>
          <p:cNvSpPr/>
          <p:nvPr/>
        </p:nvSpPr>
        <p:spPr>
          <a:xfrm>
            <a:off x="457200" y="29962769"/>
            <a:ext cx="1808987" cy="1039066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꺾인 연결선 20"/>
          <p:cNvCxnSpPr>
            <a:stCxn id="76" idx="3"/>
            <a:endCxn id="74" idx="0"/>
          </p:cNvCxnSpPr>
          <p:nvPr/>
        </p:nvCxnSpPr>
        <p:spPr>
          <a:xfrm>
            <a:off x="23571906" y="24576514"/>
            <a:ext cx="3325611" cy="3216652"/>
          </a:xfrm>
          <a:prstGeom prst="bentConnector2">
            <a:avLst/>
          </a:prstGeom>
          <a:ln w="63500"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76" idx="1"/>
            <a:endCxn id="75" idx="0"/>
          </p:cNvCxnSpPr>
          <p:nvPr/>
        </p:nvCxnSpPr>
        <p:spPr>
          <a:xfrm rot="10800000" flipV="1">
            <a:off x="17323506" y="24576514"/>
            <a:ext cx="2995788" cy="3216652"/>
          </a:xfrm>
          <a:prstGeom prst="bentConnector2">
            <a:avLst/>
          </a:prstGeom>
          <a:ln w="635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9481702" y="28270200"/>
            <a:ext cx="5130898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6488168" y="2393219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② </a:t>
            </a:r>
            <a:r>
              <a:rPr lang="en-US" altLang="ko-KR" sz="3200" dirty="0">
                <a:latin typeface="Berlin Sans FB" panose="020E0602020502020306" pitchFamily="34" charset="0"/>
              </a:rPr>
              <a:t>Join the project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5313502" y="23385124"/>
            <a:ext cx="3461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① </a:t>
            </a:r>
            <a:r>
              <a:rPr lang="en-US" altLang="ko-KR" sz="3200" dirty="0">
                <a:latin typeface="Berlin Sans FB" panose="020E0602020502020306" pitchFamily="34" charset="0"/>
              </a:rPr>
              <a:t>Open a project</a:t>
            </a:r>
            <a:br>
              <a:rPr lang="en-US" altLang="ko-KR" sz="3200" dirty="0">
                <a:latin typeface="Berlin Sans FB" panose="020E0602020502020306" pitchFamily="34" charset="0"/>
              </a:rPr>
            </a:br>
            <a:r>
              <a:rPr lang="en-US" altLang="ko-KR" sz="3200" dirty="0">
                <a:latin typeface="Berlin Sans FB" panose="020E0602020502020306" pitchFamily="34" charset="0"/>
              </a:rPr>
              <a:t>using our toolchain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0649117" y="27519506"/>
            <a:ext cx="2840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③</a:t>
            </a:r>
            <a:r>
              <a:rPr lang="en-US" altLang="ko-KR" sz="3200" dirty="0">
                <a:latin typeface="Berlin Sans FB" panose="020E0602020502020306" pitchFamily="34" charset="0"/>
              </a:rPr>
              <a:t> Assign work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120732" y="6726032"/>
            <a:ext cx="1566741" cy="16085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276172" y="8248441"/>
            <a:ext cx="1442926" cy="13888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131847" y="6678021"/>
            <a:ext cx="1438623" cy="15185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958896" y="8208275"/>
            <a:ext cx="1323319" cy="1363419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F77DF75A-BE26-164C-AE0C-2FE0F4A6CE7A}"/>
              </a:ext>
            </a:extLst>
          </p:cNvPr>
          <p:cNvGrpSpPr/>
          <p:nvPr/>
        </p:nvGrpSpPr>
        <p:grpSpPr>
          <a:xfrm>
            <a:off x="22315851" y="23756409"/>
            <a:ext cx="1255264" cy="994376"/>
            <a:chOff x="24108399" y="16254850"/>
            <a:chExt cx="4400948" cy="3617389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A3961BD-68AB-6745-838B-05C56E98F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9279" y="16254850"/>
              <a:ext cx="1138514" cy="218691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EABA16-1A39-B844-9E2D-D3F19211FAAC}"/>
                </a:ext>
              </a:extLst>
            </p:cNvPr>
            <p:cNvSpPr txBox="1"/>
            <p:nvPr/>
          </p:nvSpPr>
          <p:spPr>
            <a:xfrm>
              <a:off x="24108399" y="18737635"/>
              <a:ext cx="4400948" cy="1134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800" dirty="0">
                <a:latin typeface="+mj-lt"/>
              </a:endParaRPr>
            </a:p>
          </p:txBody>
        </p:sp>
      </p:grpSp>
      <p:pic>
        <p:nvPicPr>
          <p:cNvPr id="88" name="Graphic 87" descr="User">
            <a:extLst>
              <a:ext uri="{FF2B5EF4-FFF2-40B4-BE49-F238E27FC236}">
                <a16:creationId xmlns:a16="http://schemas.microsoft.com/office/drawing/2014/main" id="{F8CC9A8E-B2D2-714B-B947-F2AE2EEEF35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858835" y="27962065"/>
            <a:ext cx="922250" cy="798934"/>
          </a:xfrm>
          <a:prstGeom prst="rect">
            <a:avLst/>
          </a:prstGeom>
        </p:spPr>
      </p:pic>
      <p:cxnSp>
        <p:nvCxnSpPr>
          <p:cNvPr id="92" name="직선 화살표 연결선 34">
            <a:extLst>
              <a:ext uri="{FF2B5EF4-FFF2-40B4-BE49-F238E27FC236}">
                <a16:creationId xmlns:a16="http://schemas.microsoft.com/office/drawing/2014/main" id="{04D3A067-E32C-4741-8945-D9FD81F63915}"/>
              </a:ext>
            </a:extLst>
          </p:cNvPr>
          <p:cNvCxnSpPr/>
          <p:nvPr/>
        </p:nvCxnSpPr>
        <p:spPr>
          <a:xfrm>
            <a:off x="19481702" y="29184600"/>
            <a:ext cx="5130898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531AFD9-5E88-CA49-B98A-22335E59278E}"/>
              </a:ext>
            </a:extLst>
          </p:cNvPr>
          <p:cNvSpPr txBox="1"/>
          <p:nvPr/>
        </p:nvSpPr>
        <p:spPr>
          <a:xfrm>
            <a:off x="19879103" y="28447425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④</a:t>
            </a:r>
            <a:r>
              <a:rPr lang="en-US" altLang="ko-KR" sz="3200" dirty="0">
                <a:latin typeface="Berlin Sans FB" panose="020E0602020502020306" pitchFamily="34" charset="0"/>
              </a:rPr>
              <a:t> Send </a:t>
            </a:r>
            <a:r>
              <a:rPr lang="en-US" altLang="ko-KR" sz="3200" dirty="0" err="1">
                <a:latin typeface="Berlin Sans FB" panose="020E0602020502020306" pitchFamily="34" charset="0"/>
              </a:rPr>
              <a:t>PoW</a:t>
            </a:r>
            <a:r>
              <a:rPr lang="en-US" altLang="ko-KR" sz="3200" dirty="0">
                <a:latin typeface="Berlin Sans FB" panose="020E0602020502020306" pitchFamily="34" charset="0"/>
              </a:rPr>
              <a:t> and bugs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1DC13F-9437-3141-B265-2B4B4BB1125A}"/>
              </a:ext>
            </a:extLst>
          </p:cNvPr>
          <p:cNvSpPr txBox="1"/>
          <p:nvPr/>
        </p:nvSpPr>
        <p:spPr>
          <a:xfrm>
            <a:off x="23764632" y="25412343"/>
            <a:ext cx="2861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⑤</a:t>
            </a:r>
            <a:r>
              <a:rPr lang="en-US" altLang="ko-KR" sz="3200" dirty="0">
                <a:latin typeface="Berlin Sans FB" panose="020E0602020502020306" pitchFamily="34" charset="0"/>
              </a:rPr>
              <a:t> Request for </a:t>
            </a:r>
          </a:p>
          <a:p>
            <a:pPr algn="ctr"/>
            <a:r>
              <a:rPr lang="en-US" altLang="ko-KR" sz="3200" dirty="0">
                <a:latin typeface="Berlin Sans FB" panose="020E0602020502020306" pitchFamily="34" charset="0"/>
              </a:rPr>
              <a:t>giving reward</a:t>
            </a:r>
          </a:p>
          <a:p>
            <a:pPr algn="ctr"/>
            <a:r>
              <a:rPr lang="en-US" altLang="ko-KR" sz="3200" dirty="0">
                <a:latin typeface="Berlin Sans FB" panose="020E0602020502020306" pitchFamily="34" charset="0"/>
              </a:rPr>
              <a:t>to the user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cxnSp>
        <p:nvCxnSpPr>
          <p:cNvPr id="116" name="꺾인 연결선 146">
            <a:extLst>
              <a:ext uri="{FF2B5EF4-FFF2-40B4-BE49-F238E27FC236}">
                <a16:creationId xmlns:a16="http://schemas.microsoft.com/office/drawing/2014/main" id="{7B7120CB-5C76-BB4D-AD85-138F0A5BA6F2}"/>
              </a:ext>
            </a:extLst>
          </p:cNvPr>
          <p:cNvCxnSpPr>
            <a:cxnSpLocks/>
          </p:cNvCxnSpPr>
          <p:nvPr/>
        </p:nvCxnSpPr>
        <p:spPr>
          <a:xfrm rot="5400000">
            <a:off x="17643878" y="25148238"/>
            <a:ext cx="2746141" cy="2583383"/>
          </a:xfrm>
          <a:prstGeom prst="bentConnector3">
            <a:avLst>
              <a:gd name="adj1" fmla="val -373"/>
            </a:avLst>
          </a:prstGeom>
          <a:ln w="63500"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E9B3C8F-01DE-9C4F-911F-27EA388A598F}"/>
              </a:ext>
            </a:extLst>
          </p:cNvPr>
          <p:cNvSpPr txBox="1"/>
          <p:nvPr/>
        </p:nvSpPr>
        <p:spPr>
          <a:xfrm>
            <a:off x="17748044" y="25831800"/>
            <a:ext cx="3809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⑥</a:t>
            </a:r>
            <a:r>
              <a:rPr lang="en-US" altLang="ko-KR" sz="3200" dirty="0">
                <a:latin typeface="Berlin Sans FB" panose="020E0602020502020306" pitchFamily="34" charset="0"/>
              </a:rPr>
              <a:t> Claim the reward</a:t>
            </a:r>
          </a:p>
          <a:p>
            <a:r>
              <a:rPr lang="en-US" altLang="ko-KR" sz="3200" dirty="0">
                <a:latin typeface="Berlin Sans FB" panose="020E0602020502020306" pitchFamily="34" charset="0"/>
              </a:rPr>
              <a:t>    and get money 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cxnSp>
        <p:nvCxnSpPr>
          <p:cNvPr id="120" name="꺾인 연결선 146">
            <a:extLst>
              <a:ext uri="{FF2B5EF4-FFF2-40B4-BE49-F238E27FC236}">
                <a16:creationId xmlns:a16="http://schemas.microsoft.com/office/drawing/2014/main" id="{9587DAB2-1120-A145-9A4A-365040CEE0D4}"/>
              </a:ext>
            </a:extLst>
          </p:cNvPr>
          <p:cNvCxnSpPr>
            <a:cxnSpLocks/>
          </p:cNvCxnSpPr>
          <p:nvPr/>
        </p:nvCxnSpPr>
        <p:spPr>
          <a:xfrm>
            <a:off x="23729450" y="25054408"/>
            <a:ext cx="2776204" cy="2735640"/>
          </a:xfrm>
          <a:prstGeom prst="bentConnector3">
            <a:avLst>
              <a:gd name="adj1" fmla="val 99406"/>
            </a:avLst>
          </a:prstGeom>
          <a:ln w="63500">
            <a:headEnd type="triangl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4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</TotalTime>
  <Words>204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AppleGothic</vt:lpstr>
      <vt:lpstr>HelveticaNeueLT Std Med</vt:lpstr>
      <vt:lpstr>Arial</vt:lpstr>
      <vt:lpstr>Arial Black</vt:lpstr>
      <vt:lpstr>Bell MT</vt:lpstr>
      <vt:lpstr>Berlin Sans FB</vt:lpstr>
      <vt:lpstr>Calibri</vt:lpstr>
      <vt:lpstr>Calibri Light</vt:lpstr>
      <vt:lpstr>Cambria Math</vt:lpstr>
      <vt:lpstr>Corbel</vt:lpstr>
      <vt:lpstr>Office Theme</vt:lpstr>
      <vt:lpstr>FuzzCoin: Fuzzing as Proof-of-useful-Work for New Virtual Currency</vt:lpstr>
    </vt:vector>
  </TitlesOfParts>
  <Company>GTRI-CTISL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Hynes, Timothy M.</dc:creator>
  <cp:lastModifiedBy>Yun, Insu</cp:lastModifiedBy>
  <cp:revision>93</cp:revision>
  <cp:lastPrinted>2019-09-04T19:44:44Z</cp:lastPrinted>
  <dcterms:created xsi:type="dcterms:W3CDTF">2016-01-28T19:46:49Z</dcterms:created>
  <dcterms:modified xsi:type="dcterms:W3CDTF">2019-09-06T17:07:28Z</dcterms:modified>
</cp:coreProperties>
</file>